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2" r:id="rId5"/>
    <p:sldId id="260" r:id="rId6"/>
    <p:sldId id="261" r:id="rId7"/>
    <p:sldId id="259" r:id="rId8"/>
    <p:sldId id="262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00FFFF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68" d="100"/>
          <a:sy n="68" d="100"/>
        </p:scale>
        <p:origin x="-18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D15049F-FC86-4250-B2D0-8844DE92DB98}" type="datetimeFigureOut">
              <a:rPr lang="en-US" smtClean="0"/>
              <a:pPr/>
              <a:t>9/4/2013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omb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657600"/>
            <a:ext cx="8458200" cy="1447800"/>
          </a:xfrm>
        </p:spPr>
        <p:txBody>
          <a:bodyPr>
            <a:noAutofit/>
          </a:bodyPr>
          <a:lstStyle/>
          <a:p>
            <a:r>
              <a:rPr lang="bn-BD" sz="4400" b="1" cap="none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মাধ্যমিক গণিত শিক্ষণ </a:t>
            </a:r>
            <a:br>
              <a:rPr lang="bn-BD" sz="4400" b="1" cap="none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4400" b="1" cap="none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সেট, সেটের প্রকারভেদ ও কার্যবিধি</a:t>
            </a:r>
            <a:endParaRPr lang="en-US" sz="4400" b="1" cap="none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066800"/>
            <a:ext cx="8458200" cy="91440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ln w="1905"/>
                <a:gradFill flip="none" rotWithShape="1">
                  <a:gsLst>
                    <a:gs pos="61000">
                      <a:srgbClr val="00B05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ln w="1905"/>
              <a:gradFill flip="none" rotWithShape="1">
                <a:gsLst>
                  <a:gs pos="61000">
                    <a:srgbClr val="00B05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5562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000" b="1" cap="none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lang="en-US" sz="6000" b="1" cap="none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352800"/>
          </a:xfrm>
          <a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NikoshBAN" pitchFamily="2" charset="0"/>
                <a:cs typeface="NikoshBAN" pitchFamily="2" charset="0"/>
              </a:rPr>
              <a:t>উদাহরণসহ বিভিন্ন প্রকার সেটের ব্যাখ্যা দিতে পারবে।</a:t>
            </a:r>
          </a:p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NikoshBAN" pitchFamily="2" charset="0"/>
                <a:cs typeface="NikoshBAN" pitchFamily="2" charset="0"/>
              </a:rPr>
              <a:t>সংযোগ সেট ও ছেদ সেটের ব্যাখ্যা দিতে পারবে।</a:t>
            </a:r>
          </a:p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NikoshBAN" pitchFamily="2" charset="0"/>
                <a:cs typeface="NikoshBAN" pitchFamily="2" charset="0"/>
              </a:rPr>
              <a:t>পূরক সেট ও অন্তর সেটের পার্থক্য নিরূপণ করতে পারবে।</a:t>
            </a:r>
          </a:p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NikoshBAN" pitchFamily="2" charset="0"/>
                <a:cs typeface="NikoshBAN" pitchFamily="2" charset="0"/>
              </a:rPr>
              <a:t>ভেন চিত্রে সেটের কার্যবিধি সম্পাদন করতে পারবে।</a:t>
            </a:r>
            <a:endParaRPr lang="en-US" sz="3200" dirty="0"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imals.bmp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0" y="3962400"/>
            <a:ext cx="3810000" cy="2666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et-of-flower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38200"/>
            <a:ext cx="4419600" cy="2925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6241256-set-of-glasses-for-drinks-on-white-backgroun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838200"/>
            <a:ext cx="38862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taly_2_1024x7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962400"/>
            <a:ext cx="43434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1905000"/>
            <a:ext cx="73152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9900" b="1" dirty="0" err="1" smtClean="0">
                <a:ln w="1905"/>
                <a:solidFill>
                  <a:srgbClr val="FF0000"/>
                </a:solidFill>
                <a:effectLst>
                  <a:glow rad="228600">
                    <a:srgbClr val="A379BB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সেট</a:t>
            </a:r>
            <a:endParaRPr lang="en-US" sz="19900" b="1" dirty="0">
              <a:ln w="1905"/>
              <a:solidFill>
                <a:srgbClr val="FF0000"/>
              </a:solidFill>
              <a:effectLst>
                <a:glow rad="228600">
                  <a:srgbClr val="A379BB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সাধারণভাবে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সুনির্ধারিত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সংগ্রহকে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অন্তর্ভুক্ত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বস্তুসমূহকে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A, B, C, X, Y, Z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নামকরণ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LavenderFlowe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371600"/>
            <a:ext cx="3103418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bouquet_of_flowers-5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733801"/>
            <a:ext cx="2514600" cy="2660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taly_2_1024x7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1524000"/>
            <a:ext cx="2667000" cy="2000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nimals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3886200"/>
            <a:ext cx="3240397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ocean-flowe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0" y="1524000"/>
            <a:ext cx="2571750" cy="2028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Explosion 1 8"/>
          <p:cNvSpPr/>
          <p:nvPr/>
        </p:nvSpPr>
        <p:spPr>
          <a:xfrm>
            <a:off x="6324600" y="3581400"/>
            <a:ext cx="2819400" cy="2971800"/>
          </a:xfrm>
          <a:prstGeom prst="irregularSeal1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বিভিন্নতা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2743200" cy="944562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অসীম</a:t>
            </a:r>
            <a:r>
              <a:rPr lang="en-US" sz="5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54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ocean-flowe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255" y="1752600"/>
            <a:ext cx="4237946" cy="2743200"/>
          </a:xfrm>
        </p:spPr>
      </p:pic>
      <p:pic>
        <p:nvPicPr>
          <p:cNvPr id="5" name="Picture 4" descr="set-of-flower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1" y="1752600"/>
            <a:ext cx="3949918" cy="27254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065693"/>
            <a:ext cx="3200400" cy="954107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উপাদানসমূহ</a:t>
            </a:r>
            <a:r>
              <a:rPr lang="en-US" sz="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অগণিত</a:t>
            </a:r>
            <a:endParaRPr lang="en-US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A= {1, 2, 3, …….}</a:t>
            </a:r>
            <a:endParaRPr lang="en-US" sz="2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5141893"/>
            <a:ext cx="3124200" cy="954107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উপাদানসমূহ</a:t>
            </a:r>
            <a:r>
              <a:rPr lang="en-US" sz="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সীমিত</a:t>
            </a:r>
            <a:endParaRPr lang="en-US" sz="2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B= {1, 2, 3, 4}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4572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সসীম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62000" y="609600"/>
            <a:ext cx="7315200" cy="3200400"/>
            <a:chOff x="762000" y="1676400"/>
            <a:chExt cx="7315200" cy="3200400"/>
          </a:xfrm>
        </p:grpSpPr>
        <p:sp>
          <p:nvSpPr>
            <p:cNvPr id="4" name="Rounded Rectangle 3"/>
            <p:cNvSpPr/>
            <p:nvPr/>
          </p:nvSpPr>
          <p:spPr>
            <a:xfrm>
              <a:off x="762000" y="1676400"/>
              <a:ext cx="7315200" cy="3200400"/>
            </a:xfrm>
            <a:prstGeom prst="roundRect">
              <a:avLst/>
            </a:prstGeom>
            <a:solidFill>
              <a:srgbClr val="00FFFF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1981200"/>
              <a:ext cx="2438400" cy="2438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</a:t>
              </a:r>
              <a:endPara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114800" y="1981200"/>
              <a:ext cx="2438400" cy="2438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B</a:t>
              </a:r>
            </a:p>
          </p:txBody>
        </p:sp>
      </p:grpSp>
      <p:sp>
        <p:nvSpPr>
          <p:cNvPr id="8" name="Up Arrow Callout 7"/>
          <p:cNvSpPr/>
          <p:nvPr/>
        </p:nvSpPr>
        <p:spPr>
          <a:xfrm>
            <a:off x="1600200" y="3962400"/>
            <a:ext cx="5715000" cy="1143000"/>
          </a:xfrm>
          <a:prstGeom prst="up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U B</a:t>
            </a:r>
            <a:endParaRPr lang="en-US" sz="6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3200" y="54102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5791200" cy="1143000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1981200" y="4953000"/>
            <a:ext cx="5715000" cy="1600200"/>
          </a:xfrm>
          <a:prstGeom prst="up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∩ B</a:t>
            </a:r>
            <a:endParaRPr lang="en-US" sz="6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14400" y="1676400"/>
            <a:ext cx="7315200" cy="3200400"/>
            <a:chOff x="838200" y="1676400"/>
            <a:chExt cx="7315200" cy="3200400"/>
          </a:xfrm>
        </p:grpSpPr>
        <p:sp>
          <p:nvSpPr>
            <p:cNvPr id="4" name="Rounded Rectangle 3"/>
            <p:cNvSpPr/>
            <p:nvPr/>
          </p:nvSpPr>
          <p:spPr>
            <a:xfrm>
              <a:off x="838200" y="1676400"/>
              <a:ext cx="7315200" cy="32004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1981200"/>
              <a:ext cx="2438400" cy="2438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</a:t>
              </a:r>
              <a:endPara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114800" y="1981200"/>
              <a:ext cx="2438400" cy="2438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B</a:t>
              </a:r>
              <a:endPara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9" name="Oval 8"/>
            <p:cNvSpPr/>
            <p:nvPr/>
          </p:nvSpPr>
          <p:spPr>
            <a:xfrm flipH="1">
              <a:off x="4135272" y="2362199"/>
              <a:ext cx="655092" cy="169118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পূরক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47800" y="1828800"/>
            <a:ext cx="6629400" cy="3276600"/>
          </a:xfrm>
          <a:prstGeom prst="roundRect">
            <a:avLst/>
          </a:prstGeom>
          <a:solidFill>
            <a:srgbClr val="66FF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 smtClean="0"/>
              <a:t>U</a:t>
            </a:r>
            <a:r>
              <a:rPr lang="en-US" sz="3600" dirty="0" smtClean="0"/>
              <a:t>           </a:t>
            </a:r>
            <a:endParaRPr lang="en-US" sz="3600" dirty="0"/>
          </a:p>
        </p:txBody>
      </p:sp>
      <p:sp>
        <p:nvSpPr>
          <p:cNvPr id="5" name="Oval 4"/>
          <p:cNvSpPr/>
          <p:nvPr/>
        </p:nvSpPr>
        <p:spPr>
          <a:xfrm>
            <a:off x="3733800" y="2286000"/>
            <a:ext cx="2209800" cy="2496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3505200" y="5181600"/>
            <a:ext cx="2819400" cy="1371600"/>
          </a:xfrm>
          <a:prstGeom prst="up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sz="6000" b="1" baseline="300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  <a:endParaRPr lang="en-US" sz="6000" b="1" baseline="3000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অন্তর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762000" y="1676400"/>
            <a:ext cx="7315200" cy="3200400"/>
            <a:chOff x="762000" y="1676400"/>
            <a:chExt cx="7315200" cy="3200400"/>
          </a:xfrm>
        </p:grpSpPr>
        <p:sp>
          <p:nvSpPr>
            <p:cNvPr id="4" name="Rounded Rectangle 3"/>
            <p:cNvSpPr/>
            <p:nvPr/>
          </p:nvSpPr>
          <p:spPr>
            <a:xfrm>
              <a:off x="762000" y="1676400"/>
              <a:ext cx="7315200" cy="3200400"/>
            </a:xfrm>
            <a:prstGeom prst="roundRect">
              <a:avLst/>
            </a:prstGeom>
            <a:solidFill>
              <a:srgbClr val="00FFFF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1981200"/>
              <a:ext cx="2438400" cy="2438400"/>
            </a:xfrm>
            <a:prstGeom prst="ellipse">
              <a:avLst/>
            </a:prstGeom>
            <a:solidFill>
              <a:srgbClr val="66FF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</a:t>
              </a:r>
              <a:endPara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114800" y="1981200"/>
              <a:ext cx="2438400" cy="2438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B</a:t>
              </a:r>
            </a:p>
          </p:txBody>
        </p:sp>
      </p:grpSp>
      <p:sp>
        <p:nvSpPr>
          <p:cNvPr id="8" name="Up Arrow Callout 7"/>
          <p:cNvSpPr/>
          <p:nvPr/>
        </p:nvSpPr>
        <p:spPr>
          <a:xfrm>
            <a:off x="1981200" y="4953000"/>
            <a:ext cx="5715000" cy="1600200"/>
          </a:xfrm>
          <a:prstGeom prst="up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– B</a:t>
            </a:r>
            <a:r>
              <a:rPr lang="bn-BD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6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14600"/>
            <a:ext cx="8229600" cy="8382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অসীম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সসীম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0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লিখ</a:t>
            </a:r>
            <a:endParaRPr lang="en-US" sz="40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6482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U = {1, 2, 3, 4, 5, 6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,৭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}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 = {1, 2, 3}, B = {2, 4, 5}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C = {4, 6, 7}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নিম্নলিখিত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B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 ∩ C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B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C</a:t>
            </a:r>
            <a:r>
              <a:rPr lang="en-US" baseline="30000" dirty="0" smtClean="0">
                <a:latin typeface="NikoshBAN" pitchFamily="2" charset="0"/>
                <a:cs typeface="NikoshBAN" pitchFamily="2" charset="0"/>
              </a:rPr>
              <a:t>′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(A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B) ∩ C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A′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B′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201270" y="3200400"/>
          <a:ext cx="322730" cy="838200"/>
        </p:xfrm>
        <a:graphic>
          <a:graphicData uri="http://schemas.openxmlformats.org/presentationml/2006/ole">
            <p:oleObj spid="_x0000_s1027" name="Equation" r:id="rId3" imgW="152280" imgH="4316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219200" y="5772149"/>
          <a:ext cx="566058" cy="400051"/>
        </p:xfrm>
        <a:graphic>
          <a:graphicData uri="http://schemas.openxmlformats.org/presentationml/2006/ole">
            <p:oleObj spid="_x0000_s1032" name="Equation" r:id="rId4" imgW="152280" imgH="190440" progId="Equation.3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5562600" cy="1143000"/>
          </a:xfrm>
        </p:spPr>
        <p:txBody>
          <a:bodyPr>
            <a:noAutofit/>
          </a:bodyPr>
          <a:lstStyle/>
          <a:p>
            <a:r>
              <a:rPr lang="en-US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7432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পূরক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সার্বিক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838200"/>
            <a:ext cx="4953000" cy="11430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667000"/>
            <a:ext cx="8229600" cy="303276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ভেনচিত্রের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নিম্নলিখিত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সমস্যাসমূহ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 = {x, y, z}, B = {a, b, x, y}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A ∩ 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B′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19200" y="3714750"/>
          <a:ext cx="381000" cy="476250"/>
        </p:xfrm>
        <a:graphic>
          <a:graphicData uri="http://schemas.openxmlformats.org/presentationml/2006/ole">
            <p:oleObj spid="_x0000_s2050" name="Equation" r:id="rId3" imgW="152280" imgH="190440" progId="Equation.3">
              <p:embed/>
            </p:oleObj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51038"/>
            <a:ext cx="8229600" cy="1935162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338</TotalTime>
  <Words>287</Words>
  <Application>Microsoft Office PowerPoint</Application>
  <PresentationFormat>On-screen Show (4:3)</PresentationFormat>
  <Paragraphs>57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Apex</vt:lpstr>
      <vt:lpstr>Equation</vt:lpstr>
      <vt:lpstr>মাধ্যমিক গণিত শিক্ষণ  বিষয়ঃ সেট, সেটের প্রকারভেদ ও কার্যবিধি</vt:lpstr>
      <vt:lpstr>আচরণিক উদ্দেশ্য</vt:lpstr>
      <vt:lpstr>Slide 3</vt:lpstr>
      <vt:lpstr>সেট</vt:lpstr>
      <vt:lpstr>সেট</vt:lpstr>
      <vt:lpstr>Slide 6</vt:lpstr>
      <vt:lpstr>অসীম সেট</vt:lpstr>
      <vt:lpstr>Slide 8</vt:lpstr>
      <vt:lpstr>ছেদ সেট</vt:lpstr>
      <vt:lpstr>পূরক সেট</vt:lpstr>
      <vt:lpstr>অন্তর সেট</vt:lpstr>
      <vt:lpstr>জোড়ায় কাজ</vt:lpstr>
      <vt:lpstr>দলীয় কাজ</vt:lpstr>
      <vt:lpstr>মূল্যায়ন</vt:lpstr>
      <vt:lpstr>বাড়ীর কাজ</vt:lpstr>
      <vt:lpstr>ধন্যবাদ</vt:lpstr>
    </vt:vector>
  </TitlesOfParts>
  <Company>KHULNA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মাধ্যমিক গণিত শিক্ষণ  বিষয়ঃ সেট, সেটের প্রকারভেদ ও কার্যবিধি</dc:title>
  <dc:creator>TTC</dc:creator>
  <cp:lastModifiedBy>UTPAL</cp:lastModifiedBy>
  <cp:revision>61</cp:revision>
  <dcterms:created xsi:type="dcterms:W3CDTF">2011-07-07T06:25:40Z</dcterms:created>
  <dcterms:modified xsi:type="dcterms:W3CDTF">2013-09-04T06:30:48Z</dcterms:modified>
</cp:coreProperties>
</file>